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1"/>
  </p:sld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251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285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2643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0966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759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5376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427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848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3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662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822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681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643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12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471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80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83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909749-77BC-4EF5-B386-8BE324AC7042}" type="datetimeFigureOut">
              <a:rPr lang="en-IN" smtClean="0"/>
              <a:t>01/04/202323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C6DF0A8-33A1-4EF7-B010-F4CC72B41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259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  <p:sldLayoutId id="2147484003" r:id="rId15"/>
    <p:sldLayoutId id="2147484004" r:id="rId16"/>
    <p:sldLayoutId id="214748400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CC6DF-E588-9084-8D68-93A170EA5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1360" y="492443"/>
            <a:ext cx="10058400" cy="3795077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Expectations of </a:t>
            </a:r>
            <a:br>
              <a:rPr lang="en-IN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IN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Statutory Central Auditors from Branch Auditors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89A0EE-3B54-4F53-DE2A-E2ACCA4C5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0" y="4287520"/>
            <a:ext cx="5344160" cy="234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7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E73DA-889D-D05B-7DC4-EA7E2F8D7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563880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en-IN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SA 600 </a:t>
            </a:r>
            <a:br>
              <a:rPr lang="en-IN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Using the Work of Another Auditor </a:t>
            </a:r>
            <a:endParaRPr lang="en-IN" dirty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C7370-618C-737C-7343-39DA88FD1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33600"/>
            <a:ext cx="10018713" cy="3586480"/>
          </a:xfrm>
        </p:spPr>
        <p:txBody>
          <a:bodyPr>
            <a:normAutofit/>
          </a:bodyPr>
          <a:lstStyle/>
          <a:p>
            <a:r>
              <a:rPr lang="en-IN" sz="2300" b="0" i="0" u="none" strike="noStrike" baseline="0" dirty="0">
                <a:solidFill>
                  <a:srgbClr val="000000"/>
                </a:solidFill>
                <a:latin typeface="Bahnschrift SemiBold" panose="020B0502040204020203" pitchFamily="34" charset="0"/>
              </a:rPr>
              <a:t> Co-ordination Between Auditors </a:t>
            </a:r>
          </a:p>
          <a:p>
            <a:pPr algn="l"/>
            <a:endParaRPr lang="en-IN" sz="2300" b="0" i="0" u="none" strike="noStrike" baseline="0" dirty="0">
              <a:solidFill>
                <a:srgbClr val="000000"/>
              </a:solidFill>
              <a:latin typeface="Bahnschrift SemiBold" panose="020B0502040204020203" pitchFamily="34" charset="0"/>
            </a:endParaRPr>
          </a:p>
          <a:p>
            <a:r>
              <a:rPr lang="en-IN" sz="2300" b="0" i="0" u="none" strike="noStrike" baseline="0" dirty="0">
                <a:solidFill>
                  <a:srgbClr val="000000"/>
                </a:solidFill>
                <a:latin typeface="Bahnschrift SemiBold" panose="020B0502040204020203" pitchFamily="34" charset="0"/>
              </a:rPr>
              <a:t> Reporting Considerations </a:t>
            </a:r>
          </a:p>
          <a:p>
            <a:pPr algn="l"/>
            <a:endParaRPr lang="en-IN" sz="2300" b="0" i="0" u="none" strike="noStrike" baseline="0" dirty="0">
              <a:solidFill>
                <a:srgbClr val="000000"/>
              </a:solidFill>
              <a:latin typeface="Bahnschrift SemiBold" panose="020B0502040204020203" pitchFamily="34" charset="0"/>
            </a:endParaRPr>
          </a:p>
          <a:p>
            <a:r>
              <a:rPr lang="en-IN" sz="2300" b="0" i="0" u="none" strike="noStrike" baseline="0" dirty="0">
                <a:solidFill>
                  <a:srgbClr val="000000"/>
                </a:solidFill>
                <a:latin typeface="Bahnschrift SemiBold" panose="020B0502040204020203" pitchFamily="34" charset="0"/>
              </a:rPr>
              <a:t> Division of Responsibility </a:t>
            </a:r>
            <a:endParaRPr lang="en-IN" sz="23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81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E73DA-889D-D05B-7DC4-EA7E2F8D7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563880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en-IN" b="1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Guidance Note on</a:t>
            </a:r>
            <a:br>
              <a:rPr lang="en-IN" b="1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Audit of Banks (2023 Edition)</a:t>
            </a:r>
            <a:endParaRPr lang="en-IN" dirty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C7370-618C-737C-7343-39DA88FD1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33600"/>
            <a:ext cx="9590090" cy="3759200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en-US" sz="2700" i="1" dirty="0">
                <a:solidFill>
                  <a:srgbClr val="000000"/>
                </a:solidFill>
                <a:latin typeface="Bahnschrift SemiBold" panose="020B0502040204020203" pitchFamily="34" charset="0"/>
              </a:rPr>
              <a:t>The illustrative list of Annexures that may be required from the SBAs </a:t>
            </a:r>
          </a:p>
          <a:p>
            <a:pPr marL="0" indent="0" algn="l">
              <a:buNone/>
            </a:pPr>
            <a:r>
              <a:rPr lang="en-US" sz="2700" i="1" dirty="0">
                <a:solidFill>
                  <a:srgbClr val="000000"/>
                </a:solidFill>
                <a:latin typeface="Bahnschrift SemiBold" panose="020B0502040204020203" pitchFamily="34" charset="0"/>
              </a:rPr>
              <a:t>could be as under:</a:t>
            </a:r>
          </a:p>
          <a:p>
            <a:pPr marL="0" indent="0" algn="l">
              <a:buNone/>
            </a:pPr>
            <a:endParaRPr lang="en-US" sz="2700" i="1" dirty="0">
              <a:solidFill>
                <a:srgbClr val="000000"/>
              </a:solidFill>
              <a:latin typeface="Bahnschrift SemiBold" panose="020B0502040204020203" pitchFamily="34" charset="0"/>
            </a:endParaRPr>
          </a:p>
          <a:p>
            <a:pPr algn="l"/>
            <a:r>
              <a:rPr lang="en-US" sz="3000" b="0" i="0" u="none" strike="noStrike" baseline="0" dirty="0" err="1">
                <a:latin typeface="Arial" panose="020B0604020202020204" pitchFamily="34" charset="0"/>
              </a:rPr>
              <a:t>i</a:t>
            </a:r>
            <a:r>
              <a:rPr lang="en-US" sz="3000" b="0" i="0" u="none" strike="noStrike" baseline="0" dirty="0">
                <a:latin typeface="Arial" panose="020B0604020202020204" pitchFamily="34" charset="0"/>
              </a:rPr>
              <a:t>. Instances of </a:t>
            </a:r>
            <a:r>
              <a:rPr lang="en-US" sz="3000" b="1" i="0" u="none" strike="noStrike" baseline="0" dirty="0">
                <a:latin typeface="Arial" panose="020B0604020202020204" pitchFamily="34" charset="0"/>
              </a:rPr>
              <a:t>quick mortality </a:t>
            </a:r>
            <a:r>
              <a:rPr lang="en-US" sz="3000" i="0" u="none" strike="noStrike" baseline="0" dirty="0">
                <a:latin typeface="Arial" panose="020B0604020202020204" pitchFamily="34" charset="0"/>
              </a:rPr>
              <a:t>cases</a:t>
            </a:r>
            <a:r>
              <a:rPr lang="en-US" sz="3000" b="0" i="0" u="none" strike="noStrike" baseline="0" dirty="0"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US" sz="3000" b="0" i="0" u="none" strike="noStrike" baseline="0" dirty="0">
                <a:latin typeface="Arial" panose="020B0604020202020204" pitchFamily="34" charset="0"/>
              </a:rPr>
              <a:t>ii. Instances of </a:t>
            </a:r>
            <a:r>
              <a:rPr lang="en-US" sz="3000" b="1" i="0" u="none" strike="noStrike" baseline="0" dirty="0">
                <a:latin typeface="Arial" panose="020B0604020202020204" pitchFamily="34" charset="0"/>
              </a:rPr>
              <a:t>disagreement of Asset Classification</a:t>
            </a:r>
            <a:r>
              <a:rPr lang="en-US" sz="3000" b="0" i="0" u="none" strike="noStrike" baseline="0" dirty="0">
                <a:latin typeface="Arial" panose="020B0604020202020204" pitchFamily="34" charset="0"/>
              </a:rPr>
              <a:t> with bank, i.e.,</a:t>
            </a:r>
          </a:p>
          <a:p>
            <a:pPr marL="0" indent="0" algn="l">
              <a:buNone/>
            </a:pPr>
            <a:r>
              <a:rPr lang="en-US" sz="3000" b="0" i="0" u="none" strike="noStrike" baseline="0" dirty="0">
                <a:latin typeface="Arial" panose="020B0604020202020204" pitchFamily="34" charset="0"/>
              </a:rPr>
              <a:t>	 divergences observed at branch level.</a:t>
            </a:r>
          </a:p>
          <a:p>
            <a:pPr algn="l"/>
            <a:r>
              <a:rPr lang="en-US" sz="3000" b="0" i="0" u="none" strike="noStrike" baseline="0" dirty="0">
                <a:latin typeface="Arial" panose="020B0604020202020204" pitchFamily="34" charset="0"/>
              </a:rPr>
              <a:t>iii. Instances of an account wherein </a:t>
            </a:r>
            <a:r>
              <a:rPr lang="en-US" sz="3000" b="1" i="0" u="none" strike="noStrike" baseline="0" dirty="0">
                <a:latin typeface="Arial" panose="020B0604020202020204" pitchFamily="34" charset="0"/>
              </a:rPr>
              <a:t>auto-marking through CBS is </a:t>
            </a:r>
          </a:p>
          <a:p>
            <a:pPr marL="0" indent="0" algn="l">
              <a:buNone/>
            </a:pPr>
            <a:r>
              <a:rPr lang="en-US" sz="3000" b="1" i="0" u="none" strike="noStrike" baseline="0" dirty="0">
                <a:latin typeface="Arial" panose="020B0604020202020204" pitchFamily="34" charset="0"/>
              </a:rPr>
              <a:t>	  not done</a:t>
            </a:r>
            <a:r>
              <a:rPr lang="en-US" sz="3000" b="0" i="0" u="none" strike="noStrike" baseline="0" dirty="0"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US" sz="3000" b="0" i="0" u="none" strike="noStrike" baseline="0" dirty="0">
                <a:latin typeface="Arial" panose="020B0604020202020204" pitchFamily="34" charset="0"/>
              </a:rPr>
              <a:t>iv. Instances of </a:t>
            </a:r>
            <a:r>
              <a:rPr lang="en-US" sz="3000" b="1" i="0" u="none" strike="noStrike" baseline="0" dirty="0">
                <a:latin typeface="Arial" panose="020B0604020202020204" pitchFamily="34" charset="0"/>
              </a:rPr>
              <a:t>evergreening of Accounts</a:t>
            </a:r>
            <a:r>
              <a:rPr lang="en-US" sz="3000" b="0" i="0" u="none" strike="noStrike" baseline="0" dirty="0"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US" sz="3000" b="0" i="0" u="none" strike="noStrike" baseline="0" dirty="0">
                <a:latin typeface="Arial" panose="020B0604020202020204" pitchFamily="34" charset="0"/>
              </a:rPr>
              <a:t>v. Accounts where </a:t>
            </a:r>
            <a:r>
              <a:rPr lang="en-US" sz="3000" b="1" i="0" u="none" strike="noStrike" baseline="0" dirty="0">
                <a:latin typeface="Arial" panose="020B0604020202020204" pitchFamily="34" charset="0"/>
              </a:rPr>
              <a:t>excess over sanctioned limits</a:t>
            </a:r>
            <a:r>
              <a:rPr lang="en-US" sz="3000" b="0" i="0" u="none" strike="noStrike" baseline="0" dirty="0">
                <a:latin typeface="Arial" panose="020B0604020202020204" pitchFamily="34" charset="0"/>
              </a:rPr>
              <a:t> are allowed.</a:t>
            </a:r>
          </a:p>
        </p:txBody>
      </p:sp>
    </p:spTree>
    <p:extLst>
      <p:ext uri="{BB962C8B-B14F-4D97-AF65-F5344CB8AC3E}">
        <p14:creationId xmlns:p14="http://schemas.microsoft.com/office/powerpoint/2010/main" val="426283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F5F33-59A0-23EC-BE10-26597442C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508000"/>
            <a:ext cx="9905999" cy="611632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b="0" i="0" u="none" strike="noStrike" baseline="0" dirty="0">
                <a:latin typeface="Arial" panose="020B0604020202020204" pitchFamily="34" charset="0"/>
              </a:rPr>
              <a:t>vi. Accounts where limits were disbursed </a:t>
            </a:r>
            <a:r>
              <a:rPr lang="en-US" sz="2400" b="1" i="0" u="none" strike="noStrike" baseline="0" dirty="0">
                <a:latin typeface="Arial" panose="020B0604020202020204" pitchFamily="34" charset="0"/>
              </a:rPr>
              <a:t>without complying with the  		  terms </a:t>
            </a:r>
            <a:r>
              <a:rPr lang="en-IN" sz="2400" b="1" i="0" u="none" strike="noStrike" baseline="0" dirty="0">
                <a:latin typeface="Arial" panose="020B0604020202020204" pitchFamily="34" charset="0"/>
              </a:rPr>
              <a:t>and conditions of sanction</a:t>
            </a:r>
            <a:r>
              <a:rPr lang="en-IN" sz="2400" b="0" i="0" u="none" strike="noStrike" baseline="0" dirty="0"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sz="2400" b="0" i="0" u="none" strike="noStrike" baseline="0" dirty="0">
                <a:latin typeface="Arial" panose="020B0604020202020204" pitchFamily="34" charset="0"/>
              </a:rPr>
              <a:t>vii. Accounts with </a:t>
            </a:r>
            <a:r>
              <a:rPr lang="en-US" sz="2400" b="1" i="0" u="none" strike="noStrike" baseline="0" dirty="0">
                <a:latin typeface="Arial" panose="020B0604020202020204" pitchFamily="34" charset="0"/>
              </a:rPr>
              <a:t>deficiencies in documentation</a:t>
            </a:r>
            <a:r>
              <a:rPr lang="en-US" sz="2400" b="0" i="0" u="none" strike="noStrike" baseline="0" dirty="0">
                <a:latin typeface="Arial" panose="020B0604020202020204" pitchFamily="34" charset="0"/>
              </a:rPr>
              <a:t>/inadequate insurance   		   cover.</a:t>
            </a:r>
          </a:p>
          <a:p>
            <a:pPr algn="just"/>
            <a:r>
              <a:rPr lang="en-US" sz="2400" b="0" i="0" u="none" strike="noStrike" baseline="0" dirty="0">
                <a:latin typeface="Arial" panose="020B0604020202020204" pitchFamily="34" charset="0"/>
              </a:rPr>
              <a:t>viii. Accounts where periodic balance confirmation / </a:t>
            </a:r>
            <a:r>
              <a:rPr lang="en-US" sz="2400" b="1" i="0" u="none" strike="noStrike" baseline="0" dirty="0">
                <a:latin typeface="Arial" panose="020B0604020202020204" pitchFamily="34" charset="0"/>
              </a:rPr>
              <a:t>acknowledgement of 		    debt </a:t>
            </a:r>
            <a:r>
              <a:rPr lang="en-IN" sz="2400" b="0" i="0" u="none" strike="noStrike" baseline="0" dirty="0">
                <a:latin typeface="Arial" panose="020B0604020202020204" pitchFamily="34" charset="0"/>
              </a:rPr>
              <a:t>not obtained.</a:t>
            </a:r>
          </a:p>
          <a:p>
            <a:pPr algn="just"/>
            <a:r>
              <a:rPr lang="en-US" sz="2400" b="0" i="0" u="none" strike="noStrike" baseline="0" dirty="0">
                <a:latin typeface="Arial" panose="020B0604020202020204" pitchFamily="34" charset="0"/>
              </a:rPr>
              <a:t>ix. Accounts where </a:t>
            </a:r>
            <a:r>
              <a:rPr lang="en-US" sz="2400" b="1" i="0" u="none" strike="noStrike" baseline="0" dirty="0">
                <a:latin typeface="Arial" panose="020B0604020202020204" pitchFamily="34" charset="0"/>
              </a:rPr>
              <a:t>review / renewal is pending</a:t>
            </a:r>
            <a:r>
              <a:rPr lang="en-US" sz="2400" b="0" i="0" u="none" strike="noStrike" baseline="0" dirty="0"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sz="2400" b="0" i="0" u="none" strike="noStrike" baseline="0" dirty="0">
                <a:latin typeface="Arial" panose="020B0604020202020204" pitchFamily="34" charset="0"/>
              </a:rPr>
              <a:t>x. Accounts where </a:t>
            </a:r>
            <a:r>
              <a:rPr lang="en-US" sz="2400" b="1" i="0" u="none" strike="noStrike" baseline="0" dirty="0">
                <a:latin typeface="Arial" panose="020B0604020202020204" pitchFamily="34" charset="0"/>
              </a:rPr>
              <a:t>stock / book debt statements</a:t>
            </a:r>
            <a:r>
              <a:rPr lang="en-US" sz="2400" b="0" i="0" u="none" strike="noStrike" baseline="0" dirty="0">
                <a:latin typeface="Arial" panose="020B0604020202020204" pitchFamily="34" charset="0"/>
              </a:rPr>
              <a:t> and other periodical</a:t>
            </a:r>
          </a:p>
          <a:p>
            <a:pPr marL="0" indent="0" algn="just">
              <a:buNone/>
            </a:pPr>
            <a:r>
              <a:rPr lang="en-US" sz="2400" b="0" i="0" u="none" strike="noStrike" baseline="0" dirty="0">
                <a:latin typeface="Arial" panose="020B0604020202020204" pitchFamily="34" charset="0"/>
              </a:rPr>
              <a:t>	  operational and financial statements not obtained.</a:t>
            </a:r>
          </a:p>
          <a:p>
            <a:pPr algn="just"/>
            <a:r>
              <a:rPr lang="en-US" sz="2400" b="0" i="0" u="none" strike="noStrike" baseline="0" dirty="0">
                <a:latin typeface="Arial" panose="020B0604020202020204" pitchFamily="34" charset="0"/>
              </a:rPr>
              <a:t>xi. </a:t>
            </a:r>
            <a:r>
              <a:rPr lang="en-US" sz="2400" b="1" i="0" u="none" strike="noStrike" baseline="0" dirty="0">
                <a:latin typeface="Arial" panose="020B0604020202020204" pitchFamily="34" charset="0"/>
              </a:rPr>
              <a:t>Accounts where audited accounts not on record</a:t>
            </a:r>
            <a:r>
              <a:rPr lang="en-US" sz="2400" b="0" i="0" u="none" strike="noStrike" baseline="0" dirty="0">
                <a:latin typeface="Arial" panose="020B0604020202020204" pitchFamily="34" charset="0"/>
              </a:rPr>
              <a:t> for advances to 		</a:t>
            </a:r>
            <a:r>
              <a:rPr lang="en-US" dirty="0">
                <a:latin typeface="Arial" panose="020B0604020202020204" pitchFamily="34" charset="0"/>
              </a:rPr>
              <a:t>	   </a:t>
            </a:r>
            <a:r>
              <a:rPr lang="en-US" sz="2400" b="0" i="0" u="none" strike="noStrike" baseline="0" dirty="0">
                <a:latin typeface="Arial" panose="020B0604020202020204" pitchFamily="34" charset="0"/>
              </a:rPr>
              <a:t>non-corporate with limit over Rs. 10 lakhs (or any other limit as decided 		   by the </a:t>
            </a:r>
            <a:r>
              <a:rPr lang="en-IN" sz="2400" b="0" i="0" u="none" strike="noStrike" baseline="0" dirty="0">
                <a:latin typeface="Arial" panose="020B0604020202020204" pitchFamily="34" charset="0"/>
              </a:rPr>
              <a:t>bank internally).</a:t>
            </a:r>
          </a:p>
          <a:p>
            <a:pPr algn="just"/>
            <a:r>
              <a:rPr lang="en-US" sz="2400" b="0" i="0" u="none" strike="noStrike" baseline="0" dirty="0">
                <a:latin typeface="Arial" panose="020B0604020202020204" pitchFamily="34" charset="0"/>
              </a:rPr>
              <a:t>xii. Accounts where </a:t>
            </a:r>
            <a:r>
              <a:rPr lang="en-US" sz="2400" b="1" i="0" u="none" strike="noStrike" baseline="0" dirty="0">
                <a:latin typeface="Arial" panose="020B0604020202020204" pitchFamily="34" charset="0"/>
              </a:rPr>
              <a:t>stock audit report is not obtained at prescribed   		   interval.</a:t>
            </a:r>
            <a:endParaRPr lang="en-US" sz="2400" b="1" i="1" dirty="0">
              <a:solidFill>
                <a:srgbClr val="000000"/>
              </a:solidFill>
              <a:latin typeface="Bahnschrift SemiBold" panose="020B0502040204020203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2172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F5F33-59A0-23EC-BE10-26597442C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2560"/>
            <a:ext cx="10440988" cy="6177280"/>
          </a:xfrm>
        </p:spPr>
        <p:txBody>
          <a:bodyPr>
            <a:normAutofit/>
          </a:bodyPr>
          <a:lstStyle/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xiii. List of accounts (under multiple / consortium banking with exposure</a:t>
            </a:r>
          </a:p>
          <a:p>
            <a:pPr marL="0" indent="0" algn="l">
              <a:buNone/>
            </a:pPr>
            <a:r>
              <a:rPr lang="en-US" sz="2200" b="0" i="0" u="none" strike="noStrike" baseline="0" dirty="0">
                <a:latin typeface="Arial" panose="020B0604020202020204" pitchFamily="34" charset="0"/>
              </a:rPr>
              <a:t>	     above Rs. 5 crores) wherein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Diligence Report 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is not obtained.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xiv.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Short reviewed </a:t>
            </a:r>
            <a:r>
              <a:rPr lang="en-US" sz="2200" i="0" u="none" strike="noStrike" baseline="0" dirty="0">
                <a:latin typeface="Arial" panose="020B0604020202020204" pitchFamily="34" charset="0"/>
              </a:rPr>
              <a:t>for period beyond six months.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xv.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Comments on major accounts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 (standard accounts having outstanding</a:t>
            </a:r>
          </a:p>
          <a:p>
            <a:pPr marL="0" indent="0" algn="l">
              <a:buNone/>
            </a:pPr>
            <a:r>
              <a:rPr lang="en-IN" sz="2200" b="0" i="0" u="none" strike="noStrike" baseline="0" dirty="0">
                <a:latin typeface="Arial" panose="020B0604020202020204" pitchFamily="34" charset="0"/>
              </a:rPr>
              <a:t>	    exceeding Rs. 10 crores).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xvi. Quarterly/half yearly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statements not obtained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xvii. Break up of outstanding entries in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Nostro reconciliation 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as of 31.03.20YY.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xviii.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Rate of interest charged 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less than prescribed rate decided by the bank.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xix. Deficiencies noticed in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appraisal, monitoring and supervision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xx. Details of accounts where the relevant controlling authority of the bank</a:t>
            </a:r>
          </a:p>
          <a:p>
            <a:pPr marL="0" indent="0" algn="l">
              <a:buNone/>
            </a:pPr>
            <a:r>
              <a:rPr lang="en-US" sz="2200" b="0" i="0" u="none" strike="noStrike" baseline="0" dirty="0">
                <a:latin typeface="Arial" panose="020B0604020202020204" pitchFamily="34" charset="0"/>
              </a:rPr>
              <a:t>	    has authorized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legal action for recovery of advances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.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3026335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F5F33-59A0-23EC-BE10-26597442C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2560"/>
            <a:ext cx="10440988" cy="6532880"/>
          </a:xfrm>
        </p:spPr>
        <p:txBody>
          <a:bodyPr>
            <a:noAutofit/>
          </a:bodyPr>
          <a:lstStyle/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xxi. List of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overdue / matured term deposits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xxii. Major / adverse comments /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issues not addressed by the branch 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arising</a:t>
            </a:r>
          </a:p>
          <a:p>
            <a:pPr marL="0" indent="0" algn="l">
              <a:buNone/>
            </a:pPr>
            <a:r>
              <a:rPr lang="en-US" sz="2200" b="0" i="0" u="none" strike="noStrike" baseline="0" dirty="0">
                <a:latin typeface="Arial" panose="020B0604020202020204" pitchFamily="34" charset="0"/>
              </a:rPr>
              <a:t>		out of reports from previous auditors, concurrent auditors, stock or</a:t>
            </a:r>
          </a:p>
          <a:p>
            <a:pPr marL="0" indent="0" algn="l">
              <a:buNone/>
            </a:pPr>
            <a:r>
              <a:rPr lang="en-US" sz="2200" b="0" i="0" u="none" strike="noStrike" baseline="0" dirty="0">
                <a:latin typeface="Arial" panose="020B0604020202020204" pitchFamily="34" charset="0"/>
              </a:rPr>
              <a:t>		internal auditors or special audit or inspection report of the RBI.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xxiii. Whether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identification and classification of advances 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as 						standard/substandard/doubtful/ loss assets is as per RBI circular and 				instructions as per CO. If not, then details of accounts where there are 			deviations.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xxiv.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Guarantees involved / expired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 but not adjusted / reversed.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xxv. Outstanding amount of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letter of credit / buyers credit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xxvi.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Cash holding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/ cash held exceeds retention limit.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xxvii. Details of cases where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physical verification of securities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 not done as 			 per </a:t>
            </a:r>
            <a:r>
              <a:rPr lang="en-IN" sz="2200" b="0" i="0" u="none" strike="noStrike" baseline="0" dirty="0">
                <a:latin typeface="Arial" panose="020B0604020202020204" pitchFamily="34" charset="0"/>
              </a:rPr>
              <a:t>laid down procedure.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xxviii. Details of NPA accounts where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valuation report 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is not obtained.</a:t>
            </a:r>
          </a:p>
        </p:txBody>
      </p:sp>
    </p:spTree>
    <p:extLst>
      <p:ext uri="{BB962C8B-B14F-4D97-AF65-F5344CB8AC3E}">
        <p14:creationId xmlns:p14="http://schemas.microsoft.com/office/powerpoint/2010/main" val="122354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F5F33-59A0-23EC-BE10-26597442C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1280"/>
            <a:ext cx="10827068" cy="6624320"/>
          </a:xfrm>
        </p:spPr>
        <p:txBody>
          <a:bodyPr>
            <a:noAutofit/>
          </a:bodyPr>
          <a:lstStyle/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xxix. Detail of items for more than three years in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bills payable / sundry deposit</a:t>
            </a:r>
          </a:p>
          <a:p>
            <a:pPr marL="0" indent="0" algn="l">
              <a:buNone/>
            </a:pPr>
            <a:r>
              <a:rPr lang="en-IN" sz="2200" b="1" i="0" u="none" strike="noStrike" baseline="0" dirty="0">
                <a:latin typeface="Arial" panose="020B0604020202020204" pitchFamily="34" charset="0"/>
              </a:rPr>
              <a:t>		etc.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xxx. List of the accounts (with </a:t>
            </a:r>
            <a:r>
              <a:rPr lang="en-US" sz="2200" b="0" i="0" u="none" strike="noStrike" baseline="0" dirty="0" err="1">
                <a:latin typeface="Arial" panose="020B0604020202020204" pitchFamily="34" charset="0"/>
              </a:rPr>
              <a:t>outstandings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 in excess of Rs. 10 crores), which</a:t>
            </a:r>
          </a:p>
          <a:p>
            <a:pPr marL="0" indent="0" algn="l">
              <a:buNone/>
            </a:pPr>
            <a:r>
              <a:rPr lang="en-US" sz="2200" b="0" i="0" u="none" strike="noStrike" baseline="0" dirty="0">
                <a:latin typeface="Arial" panose="020B0604020202020204" pitchFamily="34" charset="0"/>
              </a:rPr>
              <a:t>		have been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downgraded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 regarding their classification as NPA or standard</a:t>
            </a:r>
          </a:p>
          <a:p>
            <a:pPr marL="0" indent="0" algn="l">
              <a:buNone/>
            </a:pPr>
            <a:r>
              <a:rPr lang="en-IN" sz="2200" b="0" i="0" u="none" strike="noStrike" baseline="0" dirty="0">
                <a:latin typeface="Arial" panose="020B0604020202020204" pitchFamily="34" charset="0"/>
              </a:rPr>
              <a:t>		asset during the year.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xxxi. List of the accounts (with </a:t>
            </a:r>
            <a:r>
              <a:rPr lang="en-US" sz="2200" b="0" i="0" u="none" strike="noStrike" baseline="0" dirty="0" err="1">
                <a:latin typeface="Arial" panose="020B0604020202020204" pitchFamily="34" charset="0"/>
              </a:rPr>
              <a:t>outstandings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 in excess of Rs. 10 crores), which</a:t>
            </a:r>
          </a:p>
          <a:p>
            <a:pPr marL="0" indent="0" algn="l">
              <a:buNone/>
            </a:pPr>
            <a:r>
              <a:rPr lang="en-US" sz="2200" b="0" i="0" u="none" strike="noStrike" baseline="0" dirty="0">
                <a:latin typeface="Arial" panose="020B0604020202020204" pitchFamily="34" charset="0"/>
              </a:rPr>
              <a:t>		have been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upgraded 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regarding their classification as NPA or standard</a:t>
            </a:r>
          </a:p>
          <a:p>
            <a:pPr marL="0" indent="0" algn="l">
              <a:buNone/>
            </a:pPr>
            <a:r>
              <a:rPr lang="en-IN" sz="2200" b="0" i="0" u="none" strike="noStrike" baseline="0" dirty="0">
                <a:latin typeface="Arial" panose="020B0604020202020204" pitchFamily="34" charset="0"/>
              </a:rPr>
              <a:t>		asset during the year.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xxxii. List of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recoveries and their appropriation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 against interest and principal</a:t>
            </a:r>
          </a:p>
          <a:p>
            <a:pPr marL="0" indent="0" algn="l">
              <a:buNone/>
            </a:pPr>
            <a:r>
              <a:rPr lang="en-US" sz="2200" b="0" i="0" u="none" strike="noStrike" baseline="0" dirty="0">
                <a:latin typeface="Arial" panose="020B0604020202020204" pitchFamily="34" charset="0"/>
              </a:rPr>
              <a:t>		 </a:t>
            </a:r>
            <a:r>
              <a:rPr lang="en-US" sz="2200" dirty="0">
                <a:latin typeface="Arial" panose="020B0604020202020204" pitchFamily="34" charset="0"/>
              </a:rPr>
              <a:t>accounts settled/ written off/ closed during the year.</a:t>
            </a:r>
          </a:p>
          <a:p>
            <a:pPr algn="l"/>
            <a:r>
              <a:rPr lang="en-US" sz="2200" dirty="0">
                <a:latin typeface="Arial" panose="020B0604020202020204" pitchFamily="34" charset="0"/>
              </a:rPr>
              <a:t>xxxiii. List of </a:t>
            </a:r>
            <a:r>
              <a:rPr lang="en-US" sz="2200" b="1" dirty="0">
                <a:latin typeface="Arial" panose="020B0604020202020204" pitchFamily="34" charset="0"/>
              </a:rPr>
              <a:t>new borrower accounts transferred</a:t>
            </a:r>
            <a:r>
              <a:rPr lang="en-US" sz="2200" dirty="0">
                <a:latin typeface="Arial" panose="020B0604020202020204" pitchFamily="34" charset="0"/>
              </a:rPr>
              <a:t> to the branch during the year.</a:t>
            </a:r>
          </a:p>
          <a:p>
            <a:pPr algn="l"/>
            <a:r>
              <a:rPr lang="en-US" sz="2200" dirty="0">
                <a:latin typeface="Arial" panose="020B0604020202020204" pitchFamily="34" charset="0"/>
              </a:rPr>
              <a:t>xxxiv. Borrower accounts where </a:t>
            </a:r>
            <a:r>
              <a:rPr lang="en-US" sz="2200" b="1" dirty="0">
                <a:latin typeface="Arial" panose="020B0604020202020204" pitchFamily="34" charset="0"/>
              </a:rPr>
              <a:t>stock audits are planned but not conducted</a:t>
            </a:r>
            <a:r>
              <a:rPr lang="en-US" sz="2200" dirty="0"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US" sz="2200" dirty="0">
                <a:latin typeface="Arial" panose="020B0604020202020204" pitchFamily="34" charset="0"/>
              </a:rPr>
              <a:t>xxxv. </a:t>
            </a:r>
            <a:r>
              <a:rPr lang="en-US" sz="2200" b="1" dirty="0">
                <a:latin typeface="Arial" panose="020B0604020202020204" pitchFamily="34" charset="0"/>
              </a:rPr>
              <a:t>Loans to relatives</a:t>
            </a:r>
            <a:r>
              <a:rPr lang="en-US" sz="2200" dirty="0">
                <a:latin typeface="Arial" panose="020B0604020202020204" pitchFamily="34" charset="0"/>
              </a:rPr>
              <a:t> of Higher Managerial authorities of the bank.</a:t>
            </a:r>
          </a:p>
        </p:txBody>
      </p:sp>
    </p:spTree>
    <p:extLst>
      <p:ext uri="{BB962C8B-B14F-4D97-AF65-F5344CB8AC3E}">
        <p14:creationId xmlns:p14="http://schemas.microsoft.com/office/powerpoint/2010/main" val="212003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F5F33-59A0-23EC-BE10-26597442C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932" y="233680"/>
            <a:ext cx="10827068" cy="6624320"/>
          </a:xfrm>
        </p:spPr>
        <p:txBody>
          <a:bodyPr>
            <a:noAutofit/>
          </a:bodyPr>
          <a:lstStyle/>
          <a:p>
            <a:r>
              <a:rPr lang="en-US" sz="2200" dirty="0">
                <a:latin typeface="Arial" panose="020B0604020202020204" pitchFamily="34" charset="0"/>
              </a:rPr>
              <a:t>xxxvi. </a:t>
            </a:r>
            <a:r>
              <a:rPr lang="en-US" sz="2200" b="1" dirty="0">
                <a:latin typeface="Arial" panose="020B0604020202020204" pitchFamily="34" charset="0"/>
              </a:rPr>
              <a:t>Cash deposits</a:t>
            </a:r>
            <a:r>
              <a:rPr lang="en-US" sz="2200" dirty="0">
                <a:latin typeface="Arial" panose="020B0604020202020204" pitchFamily="34" charset="0"/>
              </a:rPr>
              <a:t> in accounts in excess of justified by the profile of customer.</a:t>
            </a:r>
            <a:endParaRPr lang="en-US" sz="2200" b="0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xxxvii. List of accounts which are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written off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 during the year.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xxxviii. List of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legal or fraud cases pending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 against/by the bank.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xxxix.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Income Leakage detected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 and whether the same is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recovered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 during the</a:t>
            </a:r>
          </a:p>
          <a:p>
            <a:pPr marL="0" indent="0" algn="l">
              <a:buNone/>
            </a:pPr>
            <a:r>
              <a:rPr lang="en-IN" sz="2200" b="0" i="0" u="none" strike="noStrike" baseline="0" dirty="0">
                <a:latin typeface="Arial" panose="020B0604020202020204" pitchFamily="34" charset="0"/>
              </a:rPr>
              <a:t>		  year or not.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xl. Cases where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End Use of Funds 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are not monitored by the bank.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xli. List of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NCLT cases pending 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as on year end.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xlii. List of Unusual Entries put through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inter-branch/head office Accounts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US" sz="2200" b="0" i="0" u="none" strike="noStrike" baseline="0" dirty="0">
                <a:latin typeface="Arial" panose="020B0604020202020204" pitchFamily="34" charset="0"/>
              </a:rPr>
              <a:t>xliii. List of Accounts where </a:t>
            </a:r>
            <a:r>
              <a:rPr lang="en-US" sz="2200" b="1" i="0" u="none" strike="noStrike" baseline="0" dirty="0">
                <a:latin typeface="Arial" panose="020B0604020202020204" pitchFamily="34" charset="0"/>
              </a:rPr>
              <a:t>Fraud is detected </a:t>
            </a:r>
            <a:r>
              <a:rPr lang="en-US" sz="2200" b="0" i="0" u="none" strike="noStrike" baseline="0" dirty="0">
                <a:latin typeface="Arial" panose="020B0604020202020204" pitchFamily="34" charset="0"/>
              </a:rPr>
              <a:t>during the year.</a:t>
            </a:r>
            <a:endParaRPr lang="en-US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422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CC6DF-E588-9084-8D68-93A170EA5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1360" y="386080"/>
            <a:ext cx="10058400" cy="6187440"/>
          </a:xfrm>
        </p:spPr>
        <p:txBody>
          <a:bodyPr>
            <a:normAutofit/>
          </a:bodyPr>
          <a:lstStyle/>
          <a:p>
            <a:br>
              <a:rPr lang="en-IN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IN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IN" sz="36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CA Sandeep Kr. Sawaria</a:t>
            </a:r>
            <a:br>
              <a:rPr lang="en-IN" sz="45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IN" sz="22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(DISA, Cert. on Concurrent Audit &amp; FAFD)</a:t>
            </a:r>
            <a:br>
              <a:rPr lang="en-IN" sz="22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IN" sz="22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M:9830813929;  ssawaria@rgopal.in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88DE27-AF24-EBF4-08C0-29BFE3937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760" y="386080"/>
            <a:ext cx="6664960" cy="408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391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285</TotalTime>
  <Words>876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Rounded MT Bold</vt:lpstr>
      <vt:lpstr>Bahnschrift SemiBold</vt:lpstr>
      <vt:lpstr>Corbel</vt:lpstr>
      <vt:lpstr>Parallax</vt:lpstr>
      <vt:lpstr>Expectations of  Statutory Central Auditors from Branch Auditors</vt:lpstr>
      <vt:lpstr>SA 600  Using the Work of Another Auditor </vt:lpstr>
      <vt:lpstr>Guidance Note on Audit of Banks (2023 Edition)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CA Sandeep Kr. Sawaria (DISA, Cert. on Concurrent Audit &amp; FAFD) M:9830813929;  ssawaria@rgopal.in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Sandeep Sawaria</dc:creator>
  <cp:lastModifiedBy>Sandeep Sawaria</cp:lastModifiedBy>
  <cp:revision>48</cp:revision>
  <dcterms:created xsi:type="dcterms:W3CDTF">2023-03-31T01:52:31Z</dcterms:created>
  <dcterms:modified xsi:type="dcterms:W3CDTF">2023-04-01T02:35:09Z</dcterms:modified>
</cp:coreProperties>
</file>